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5" r:id="rId5"/>
    <p:sldId id="296" r:id="rId6"/>
    <p:sldId id="306" r:id="rId7"/>
    <p:sldId id="331" r:id="rId8"/>
    <p:sldId id="332" r:id="rId9"/>
    <p:sldId id="333" r:id="rId10"/>
    <p:sldId id="320" r:id="rId11"/>
    <p:sldId id="335" r:id="rId12"/>
    <p:sldId id="322" r:id="rId13"/>
    <p:sldId id="336" r:id="rId14"/>
    <p:sldId id="325" r:id="rId15"/>
    <p:sldId id="326" r:id="rId16"/>
    <p:sldId id="314" r:id="rId17"/>
    <p:sldId id="327" r:id="rId18"/>
    <p:sldId id="337" r:id="rId19"/>
    <p:sldId id="330" r:id="rId20"/>
    <p:sldId id="338" r:id="rId21"/>
    <p:sldId id="316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879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64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2A5AE42-7DC1-8140-9B13-146984FDEF22}" type="datetimeFigureOut">
              <a:rPr lang="en-GB" smtClean="0"/>
              <a:t>23/02/2025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17369B77-94AB-0344-9EBF-9DB9EE8D3A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E8F75F72-8950-AF4F-9381-1D26FB547EA1}" type="datetimeFigureOut">
              <a:rPr lang="en-GB" smtClean="0"/>
              <a:t>23/02/2025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75476F-A808-1F46-A368-07984F6DA22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23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81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C4E4E-05B8-B3F5-248E-1ACA4688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FBA30-23DD-163C-1FCC-E24E6189E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B68F0-F0A7-AE20-A8D0-876F2D237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40B3B-67A3-BB3F-4976-7ED915DAE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37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7EC38-0335-661F-6295-063A86B57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CB086B-F605-D63A-9E64-D4E4B74E4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3C7B4-4617-36E5-0A67-7E60E75BF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2BBBB-3F03-181C-4369-7AB9CAA3A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792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775476F-A808-1F46-A368-07984F6DA22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01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775476F-A808-1F46-A368-07984F6DA22E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4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rtlCol="0" anchor="b">
            <a:noAutofit/>
          </a:bodyPr>
          <a:lstStyle>
            <a:lvl1pPr algn="ctr">
              <a:defRPr lang="en-GB" sz="46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 rtlCol="0"/>
          <a:lstStyle>
            <a:lvl1pPr marL="0" indent="0" algn="ctr">
              <a:buNone/>
              <a:defRPr lang="en-GB" sz="24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 rtlCol="0"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 rtlCol="0">
            <a:normAutofit/>
          </a:bodyPr>
          <a:lstStyle>
            <a:lvl1pPr>
              <a:buClr>
                <a:srgbClr val="73292A"/>
              </a:buClr>
              <a:defRPr lang="en-GB" sz="1600"/>
            </a:lvl1pPr>
            <a:lvl2pPr>
              <a:buClr>
                <a:srgbClr val="73292A"/>
              </a:buClr>
              <a:defRPr lang="en-GB" sz="1400"/>
            </a:lvl2pPr>
            <a:lvl3pPr>
              <a:buClr>
                <a:srgbClr val="73292A"/>
              </a:buClr>
              <a:defRPr lang="en-GB" sz="1200"/>
            </a:lvl3pPr>
            <a:lvl4pPr>
              <a:buClr>
                <a:srgbClr val="73292A"/>
              </a:buClr>
              <a:defRPr lang="en-GB" sz="1100"/>
            </a:lvl4pPr>
            <a:lvl5pPr>
              <a:buClr>
                <a:srgbClr val="73292A"/>
              </a:buClr>
              <a:defRPr lang="en-GB" sz="11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GB"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lang="en-GB" sz="2400"/>
            </a:lvl1pPr>
            <a:lvl2pPr marL="228600">
              <a:buClr>
                <a:srgbClr val="73292A"/>
              </a:buClr>
              <a:defRPr lang="en-GB" sz="2000"/>
            </a:lvl2pPr>
            <a:lvl3pPr marL="685800">
              <a:buClr>
                <a:srgbClr val="73292A"/>
              </a:buClr>
              <a:defRPr lang="en-GB" sz="1800"/>
            </a:lvl3pPr>
            <a:lvl4pPr marL="1143000">
              <a:buClr>
                <a:srgbClr val="73292A"/>
              </a:buClr>
              <a:defRPr lang="en-GB" sz="1600"/>
            </a:lvl4pPr>
            <a:lvl5pPr marL="1600200">
              <a:buClr>
                <a:srgbClr val="73292A"/>
              </a:buClr>
              <a:defRPr lang="en-GB" sz="16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lang="en-GB" sz="300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GB"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lang="en-GB"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lang="en-GB"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lang="en-GB"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rtlCol="0" anchor="b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 rtlCol="0"/>
          <a:lstStyle>
            <a:lvl1pPr algn="ctr">
              <a:defRPr lang="en-GB"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 rtlCol="0"/>
          <a:lstStyle>
            <a:lvl1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 lang="en-GB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rtlCol="0" anchor="t">
            <a:normAutofit/>
          </a:bodyPr>
          <a:lstStyle>
            <a:lvl1pPr algn="ctr">
              <a:defRPr lang="en-GB" sz="440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rtlCol="0" anchor="ctr"/>
          <a:lstStyle>
            <a:lvl1pPr marL="0" indent="0" algn="ctr">
              <a:buNone/>
              <a:defRPr lang="en-GB" sz="2400">
                <a:solidFill>
                  <a:schemeClr val="accent3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 rtlCol="0">
            <a:noAutofit/>
          </a:bodyPr>
          <a:lstStyle>
            <a:lvl1pPr marL="0" indent="0">
              <a:buNone/>
              <a:defRPr lang="en-GB"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lang="en-GB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GB" sz="18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 spc="20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spc="20" baseline="0"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en-GB"/>
              <a:t>Presentation title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lang="en-GB"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lang="en-GB"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fullHtml/10.1145/3573428.3573691#:~:text=Deep%20learning%20models%20can%20achieve,especially%20in%20images%20classification%20area" TargetMode="External"/><Relationship Id="rId2" Type="http://schemas.openxmlformats.org/officeDocument/2006/relationships/hyperlink" Target="https://www.kaggle.com/datasets/utkarshsaxenadn/animal-image-classification-datase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eeksforgeeks.org/introduction-convolution-neural-network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E594BE-E905-9346-51FA-307D690BE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A6C4-CEC5-07C4-3A36-8D366325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/>
              <a:t>Training Process</a:t>
            </a:r>
            <a:br>
              <a:rPr lang="en-GB" sz="4400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510C-62A3-23C1-49DD-9BA6D6260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2"/>
            <a:ext cx="5181600" cy="549454"/>
          </a:xfrm>
        </p:spPr>
        <p:txBody>
          <a:bodyPr/>
          <a:lstStyle/>
          <a:p>
            <a:r>
              <a:rPr lang="en-GB" b="1" dirty="0"/>
              <a:t>Dataset Split:</a:t>
            </a:r>
            <a:endParaRPr lang="en-GB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35631-D8A3-56F5-8F8C-11BB5302D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3221" y="2628463"/>
            <a:ext cx="5181600" cy="984168"/>
          </a:xfrm>
        </p:spPr>
        <p:txBody>
          <a:bodyPr/>
          <a:lstStyle/>
          <a:p>
            <a:r>
              <a:rPr lang="en-GB" b="1" dirty="0"/>
              <a:t>Data Augmentation (Preprocessing for Training Data):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C6D6A-2D57-8AB4-3039-C68FA002FF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9A4E2-C366-58C4-FB0E-2E350E9F29E4}"/>
              </a:ext>
            </a:extLst>
          </p:cNvPr>
          <p:cNvSpPr txBox="1"/>
          <p:nvPr/>
        </p:nvSpPr>
        <p:spPr>
          <a:xfrm>
            <a:off x="487179" y="3228615"/>
            <a:ext cx="6100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Training Set:</a:t>
            </a:r>
            <a:r>
              <a:rPr lang="en-GB" sz="2400" dirty="0"/>
              <a:t> Used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Validation Set:</a:t>
            </a:r>
            <a:r>
              <a:rPr lang="en-GB" sz="2400" dirty="0"/>
              <a:t> Used to tune hyperparameters and avoid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Testing Set:</a:t>
            </a:r>
            <a:r>
              <a:rPr lang="en-GB" sz="2400" dirty="0"/>
              <a:t> Used to evaluate the final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998F4-8EE6-5D11-0CB7-CFBBAD980A17}"/>
              </a:ext>
            </a:extLst>
          </p:cNvPr>
          <p:cNvSpPr txBox="1"/>
          <p:nvPr/>
        </p:nvSpPr>
        <p:spPr>
          <a:xfrm>
            <a:off x="6588175" y="3450605"/>
            <a:ext cx="61009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Improves model generalization by applying: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Rotation</a:t>
            </a:r>
            <a:r>
              <a:rPr lang="en-GB" sz="2400" dirty="0"/>
              <a:t> (30°)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Shifting (Width &amp;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Shearing &amp; Zooming</a:t>
            </a:r>
            <a:r>
              <a:rPr lang="en-GB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Horizontal Flip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38068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1FE6-D5AA-3155-427C-9B22820E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1092" y="0"/>
            <a:ext cx="10515600" cy="1325880"/>
          </a:xfrm>
        </p:spPr>
        <p:txBody>
          <a:bodyPr/>
          <a:lstStyle/>
          <a:p>
            <a:r>
              <a:rPr lang="en-GB" dirty="0"/>
              <a:t>Model Performance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7FFFC-E42A-0BD8-B88C-EB422244C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249949"/>
            <a:ext cx="10972800" cy="6183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Training vs. Validation Accuracy &amp; Loss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46C58-7D1C-481E-4FBA-76360CEF28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11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30A099-94C1-E34F-B84D-C0B9E0D2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3" y="1840869"/>
            <a:ext cx="5111646" cy="4880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BEECC-15D1-5DB4-8BCB-40684C23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19" y="1840292"/>
            <a:ext cx="5363389" cy="48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7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C16B-EDFD-DDA9-3FDF-F0635049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67816"/>
          </a:xfrm>
        </p:spPr>
        <p:txBody>
          <a:bodyPr>
            <a:normAutofit/>
          </a:bodyPr>
          <a:lstStyle/>
          <a:p>
            <a:r>
              <a:rPr lang="en-GB" sz="3200" dirty="0"/>
              <a:t>Confusion Matrix (Performance Breakdown per Class)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F23B6B-7E28-A0C7-70E3-C183861B0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5" y="781076"/>
            <a:ext cx="10094625" cy="57578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EB696-1683-38AB-A5DC-4C5F07A965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95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Challenges &amp; Limitations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“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28B472-6E2F-9CBE-64ED-084F4A9FF4AB}"/>
              </a:ext>
            </a:extLst>
          </p:cNvPr>
          <p:cNvSpPr/>
          <p:nvPr/>
        </p:nvSpPr>
        <p:spPr>
          <a:xfrm>
            <a:off x="1261672" y="860502"/>
            <a:ext cx="9668656" cy="5490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37153-064C-B26F-15DA-2422B577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14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39508-DFE6-5CB0-8AEC-973D9FBF5075}"/>
              </a:ext>
            </a:extLst>
          </p:cNvPr>
          <p:cNvSpPr txBox="1"/>
          <p:nvPr/>
        </p:nvSpPr>
        <p:spPr>
          <a:xfrm>
            <a:off x="1891259" y="1262020"/>
            <a:ext cx="84094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Limited Dataset (Only 4 Classes, 100 Images Each)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Misclassification of Unknown Classes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The model sometimes predicts "Unknown" correctly for images outside the trained classes.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However, it sometimes misclassifies unknown objects (e.g., a human face or a different animal like a lion) as one of the four trained classes (elephant, panda, zebra, or tiger).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Feature Similarity Problem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The model relies on features like fur texture, shape, and </a:t>
            </a:r>
            <a:r>
              <a:rPr lang="en-GB" sz="2400" dirty="0" err="1"/>
              <a:t>colors</a:t>
            </a:r>
            <a:r>
              <a:rPr lang="en-GB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0C8AA4-94E5-4045-ACA3-633B62053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55" y="-12550"/>
            <a:ext cx="397247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72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8217F-FA52-5C46-7D6B-A18EC03E9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7A12DC-C2E9-9645-A34C-689867C55F53}"/>
              </a:ext>
            </a:extLst>
          </p:cNvPr>
          <p:cNvSpPr/>
          <p:nvPr/>
        </p:nvSpPr>
        <p:spPr>
          <a:xfrm>
            <a:off x="910952" y="888158"/>
            <a:ext cx="9668656" cy="54908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A08AE-F6D0-7913-4845-13069FCB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15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39F4F-98F1-3D17-F50A-0F76E984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55" y="-12550"/>
            <a:ext cx="3972479" cy="1038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D87ED-02AA-D6E7-DEA9-E80C18094B1D}"/>
              </a:ext>
            </a:extLst>
          </p:cNvPr>
          <p:cNvSpPr txBox="1">
            <a:spLocks/>
          </p:cNvSpPr>
          <p:nvPr/>
        </p:nvSpPr>
        <p:spPr>
          <a:xfrm>
            <a:off x="2029918" y="1560229"/>
            <a:ext cx="397247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Conclusion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CF91-C88E-F406-888E-61D71AE8C268}"/>
              </a:ext>
            </a:extLst>
          </p:cNvPr>
          <p:cNvSpPr txBox="1"/>
          <p:nvPr/>
        </p:nvSpPr>
        <p:spPr>
          <a:xfrm>
            <a:off x="1918741" y="2593298"/>
            <a:ext cx="77049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Developed a deep learning model to classify four animal species(Elephant, Panda Tiger, Zebra).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Achieved good accuracy on known classes but faced challenges with unknown species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3666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CA8973-BBCC-E3B9-5B40-C967A5311814}"/>
              </a:ext>
            </a:extLst>
          </p:cNvPr>
          <p:cNvSpPr/>
          <p:nvPr/>
        </p:nvSpPr>
        <p:spPr>
          <a:xfrm>
            <a:off x="494675" y="1364105"/>
            <a:ext cx="11272604" cy="38936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5EC8C-CAB5-D923-57BC-C48EFCE0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9D4B-0246-0DB3-359C-F580479F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https://www.kaggle.com/datasets/utkarshsaxenadn/animal-image-classification-dataset</a:t>
            </a:r>
            <a:endParaRPr lang="en-GB" dirty="0"/>
          </a:p>
          <a:p>
            <a:r>
              <a:rPr lang="en-GB" dirty="0">
                <a:hlinkClick r:id="rId3"/>
              </a:rPr>
              <a:t>https://dl.acm.org/doi/fullHtml/10.1145/3573428.3573691#:~:text=Deep%20learning%20models%20can%20achieve,especially%20in%20images%20classification%20area</a:t>
            </a:r>
            <a:r>
              <a:rPr lang="en-GB" dirty="0"/>
              <a:t>.</a:t>
            </a:r>
          </a:p>
          <a:p>
            <a:r>
              <a:rPr lang="en-GB" dirty="0">
                <a:hlinkClick r:id="rId4"/>
              </a:rPr>
              <a:t>https://www.geeksforgeeks.org/introduction-convolution-neural-network/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308A9-EB5B-1E5F-7962-F33F1D400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22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8FBBC-C517-75A8-0351-EB762301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Demo_ML">
            <a:hlinkClick r:id="" action="ppaction://media"/>
            <a:extLst>
              <a:ext uri="{FF2B5EF4-FFF2-40B4-BE49-F238E27FC236}">
                <a16:creationId xmlns:a16="http://schemas.microsoft.com/office/drawing/2014/main" id="{FAC88BAA-E168-446C-11E8-72A148B49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6F76-B43F-AC8A-16F4-149B8F60C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6890" y="1816808"/>
            <a:ext cx="2999232" cy="2843784"/>
          </a:xfrm>
        </p:spPr>
        <p:txBody>
          <a:bodyPr>
            <a:normAutofit fontScale="85000" lnSpcReduction="20000"/>
          </a:bodyPr>
          <a:lstStyle/>
          <a:p>
            <a:r>
              <a:rPr lang="en-US" sz="16900" dirty="0"/>
              <a:t>🐶</a:t>
            </a:r>
            <a:endParaRPr lang="en-GB" sz="16900" dirty="0"/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356616"/>
            <a:ext cx="3749040" cy="1325880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GB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64106" y="1682496"/>
            <a:ext cx="3749040" cy="43068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>
            <a:defPPr>
              <a:defRPr lang="en-GB"/>
            </a:defPPr>
          </a:lstStyle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Problem Statement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Dataset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/>
              <a:t>Machine Learning Approach</a:t>
            </a:r>
            <a:endParaRPr lang="en-GB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/>
              <a:t>Model Training &amp; Evaluation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/>
              <a:t>Challenges &amp; Limitations</a:t>
            </a:r>
          </a:p>
          <a:p>
            <a:pPr marL="0" indent="0" rtl="0">
              <a:lnSpc>
                <a:spcPct val="150000"/>
              </a:lnSpc>
              <a:buNone/>
            </a:pPr>
            <a:r>
              <a:rPr lang="en-GB" dirty="0"/>
              <a:t>Conclusion</a:t>
            </a:r>
          </a:p>
          <a:p>
            <a:pPr marL="0" indent="0" rtl="0">
              <a:lnSpc>
                <a:spcPct val="150000"/>
              </a:lnSpc>
              <a:buNone/>
            </a:pPr>
            <a:endParaRPr lang="en-GB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pPr rtl="0"/>
            <a:endParaRPr lang="en-GB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9" y="1161592"/>
            <a:ext cx="3678411" cy="8321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860" y="2394679"/>
            <a:ext cx="8490279" cy="2068642"/>
          </a:xfrm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algn="l" rtl="0"/>
            <a:r>
              <a:rPr lang="en-GB" sz="2400" b="1" dirty="0"/>
              <a:t>The process of identifying and categorizing animals based on their features is called Animal Species Classification. </a:t>
            </a:r>
          </a:p>
          <a:p>
            <a:pPr algn="l" rtl="0"/>
            <a:r>
              <a:rPr lang="en-GB" sz="2400" b="1" dirty="0"/>
              <a:t>It is important for wildlife monitoring, conservation, and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294A09A9-5501-47C1-A89A-A340965A2BE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055D-FFC4-0031-B2C4-188A2153B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Why Use Machine Learning?</a:t>
            </a:r>
            <a:br>
              <a:rPr lang="en-GB" sz="4400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EAF9-CCB5-66E4-DF15-E253C1B0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3"/>
                </a:solidFill>
              </a:rPr>
              <a:t>Traditional methods rely on manual identification, which is time-consuming and can lead to mistake.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3"/>
                </a:solidFill>
              </a:rPr>
              <a:t>ML models automate classification, making the process faster, more accurate, and scalable.</a:t>
            </a:r>
          </a:p>
          <a:p>
            <a:pPr algn="l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0FD3D-4936-26A0-FED8-3B9DFAA3C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07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100B-C08D-1F09-E953-8E12CA928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b="1" dirty="0"/>
              <a:t>Challenges in Animal Species Classification</a:t>
            </a:r>
            <a:br>
              <a:rPr lang="en-GB" sz="4400" b="1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494B2-121A-4C41-5D01-2A13943D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EDE33B-0F79-4F56-019C-1BD97A75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14701" y="2220431"/>
            <a:ext cx="4450080" cy="43068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Requires domain expertise (Zoologists, researchers).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Time-consuming and prone to human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Animals may look similar (e.g., a striped animal could be a zebra or a tiger).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226915-F347-AA12-677A-872124EA91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054667-671F-CBD0-9F04-542633731823}"/>
              </a:ext>
            </a:extLst>
          </p:cNvPr>
          <p:cNvSpPr txBox="1">
            <a:spLocks/>
          </p:cNvSpPr>
          <p:nvPr/>
        </p:nvSpPr>
        <p:spPr>
          <a:xfrm>
            <a:off x="1063052" y="-6537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Problem Statement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CA691C-3087-B8C4-F4D7-147C4E0EAD55}"/>
              </a:ext>
            </a:extLst>
          </p:cNvPr>
          <p:cNvSpPr/>
          <p:nvPr/>
        </p:nvSpPr>
        <p:spPr>
          <a:xfrm>
            <a:off x="754505" y="1188720"/>
            <a:ext cx="4708161" cy="473689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96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57C9-10F5-B200-EC01-0B6361CC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4" y="966117"/>
            <a:ext cx="8695944" cy="1325880"/>
          </a:xfrm>
        </p:spPr>
        <p:txBody>
          <a:bodyPr/>
          <a:lstStyle/>
          <a:p>
            <a:r>
              <a:rPr lang="en-US" dirty="0"/>
              <a:t>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6A12-81F6-D0D2-B5B8-B8494DFF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302" y="2291997"/>
            <a:ext cx="7744968" cy="26974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Source of Data: </a:t>
            </a:r>
            <a:r>
              <a:rPr lang="en-US" sz="2400" b="1" dirty="0"/>
              <a:t>Kaggle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Number of classes :4 (Tiger, Zebra, Panda, Elephant)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Images per class:100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Data Preprocessing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6612E-F3A8-384C-056A-AFDC991C31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AC709-719D-F53F-CD3C-A9C6B1BC6825}"/>
              </a:ext>
            </a:extLst>
          </p:cNvPr>
          <p:cNvSpPr txBox="1"/>
          <p:nvPr/>
        </p:nvSpPr>
        <p:spPr>
          <a:xfrm>
            <a:off x="2883658" y="4212061"/>
            <a:ext cx="754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Augmentation (for Training Images)</a:t>
            </a:r>
          </a:p>
        </p:txBody>
      </p:sp>
    </p:spTree>
    <p:extLst>
      <p:ext uri="{BB962C8B-B14F-4D97-AF65-F5344CB8AC3E}">
        <p14:creationId xmlns:p14="http://schemas.microsoft.com/office/powerpoint/2010/main" val="31054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7D658-46EB-7A6B-0F1F-2D4CAE67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3EDB7-1B27-BE18-6EDB-602BD076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Machine Learning Approach</a:t>
            </a:r>
          </a:p>
        </p:txBody>
      </p:sp>
    </p:spTree>
    <p:extLst>
      <p:ext uri="{BB962C8B-B14F-4D97-AF65-F5344CB8AC3E}">
        <p14:creationId xmlns:p14="http://schemas.microsoft.com/office/powerpoint/2010/main" val="204446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6FF8D-093A-C294-85A1-BF98B059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b="1" dirty="0"/>
              <a:t>Model Architecture: Convolutional Neural Network (CNN)</a:t>
            </a:r>
            <a:br>
              <a:rPr lang="en-GB" sz="4400" b="1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1E788-C77A-C5B0-18F8-BDAFFF19B0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2E77E-F050-E1F6-7CDD-F3740F701ABB}"/>
              </a:ext>
            </a:extLst>
          </p:cNvPr>
          <p:cNvSpPr txBox="1"/>
          <p:nvPr/>
        </p:nvSpPr>
        <p:spPr>
          <a:xfrm>
            <a:off x="2286000" y="2412556"/>
            <a:ext cx="798226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3"/>
                </a:solidFill>
              </a:rPr>
              <a:t>Why CNN?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3"/>
                </a:solidFill>
              </a:rPr>
              <a:t>CNNs are excellent at processing image data by learning patterns, textures, and shapes.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3"/>
                </a:solidFill>
              </a:rPr>
              <a:t>They automatically extract important features like stripes for tigers or black-and-white patches for pandas.</a:t>
            </a:r>
          </a:p>
        </p:txBody>
      </p:sp>
    </p:spTree>
    <p:extLst>
      <p:ext uri="{BB962C8B-B14F-4D97-AF65-F5344CB8AC3E}">
        <p14:creationId xmlns:p14="http://schemas.microsoft.com/office/powerpoint/2010/main" val="66743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753-5374-1D6F-0202-B0D9B3B8D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8364-A0DE-3B3B-08E3-C6D90726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Model Training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154979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97_TF56410444_Win32" id="{28F79E5F-1BE5-42C9-A610-CFFA28326A1C}" vid="{D035A384-0AAF-401E-9042-89215ED03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{7F605A52-8213-49EB-9393-19214493F7C0}tf56410444_win32</Template>
  <TotalTime>187</TotalTime>
  <Words>501</Words>
  <Application>Microsoft Office PowerPoint</Application>
  <PresentationFormat>Widescreen</PresentationFormat>
  <Paragraphs>86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Baskerville</vt:lpstr>
      <vt:lpstr>Baskerville Old Face</vt:lpstr>
      <vt:lpstr>Calibri</vt:lpstr>
      <vt:lpstr>Courier New</vt:lpstr>
      <vt:lpstr>Gill Sans Light</vt:lpstr>
      <vt:lpstr>Gill Sans Nova</vt:lpstr>
      <vt:lpstr>Gill Sans Nova Light</vt:lpstr>
      <vt:lpstr>Wingdings</vt:lpstr>
      <vt:lpstr>Office Theme</vt:lpstr>
      <vt:lpstr>PowerPoint Presentation</vt:lpstr>
      <vt:lpstr>Agenda</vt:lpstr>
      <vt:lpstr>Introduction</vt:lpstr>
      <vt:lpstr>Why Use Machine Learning? </vt:lpstr>
      <vt:lpstr>Challenges in Animal Species Classification </vt:lpstr>
      <vt:lpstr>Dataset</vt:lpstr>
      <vt:lpstr>Machine Learning Approach</vt:lpstr>
      <vt:lpstr>Model Architecture: Convolutional Neural Network (CNN) </vt:lpstr>
      <vt:lpstr>Model Training &amp; Evaluation</vt:lpstr>
      <vt:lpstr>Training Process </vt:lpstr>
      <vt:lpstr>Model Performance Visualization</vt:lpstr>
      <vt:lpstr>Confusion Matrix (Performance Breakdown per Class)</vt:lpstr>
      <vt:lpstr>Challenges &amp; Limitations</vt:lpstr>
      <vt:lpstr>PowerPoint Presentation</vt:lpstr>
      <vt:lpstr>PowerPoint Presentation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Atullya Maharjan</dc:creator>
  <cp:lastModifiedBy>Atullya Maharjan</cp:lastModifiedBy>
  <cp:revision>9</cp:revision>
  <dcterms:created xsi:type="dcterms:W3CDTF">2025-02-22T11:38:14Z</dcterms:created>
  <dcterms:modified xsi:type="dcterms:W3CDTF">2025-02-23T02:19:25Z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